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21"/>
  </p:normalViewPr>
  <p:slideViewPr>
    <p:cSldViewPr snapToGrid="0" snapToObjects="1">
      <p:cViewPr varScale="1">
        <p:scale>
          <a:sx n="91" d="100"/>
          <a:sy n="91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767F-B1B5-1244-B4F0-9C4BCEF05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F65062-D89D-D544-B36F-F0392D89A6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6D31A-7EE7-094B-918A-4B97F7770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7DE26-9F00-0D47-AC0E-05D6C07FC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F76EB-0559-974D-A68F-B38F2D8BC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462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FFA1A-8A99-ED4E-BFDA-63ACE5234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6C909-EB49-1A4E-B2E5-2DD8805CF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A6EE6-98B0-AF48-9964-FB0E2B8F9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752C7-BD8B-3647-9B90-E7E2C2FE5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F0855-8D42-ED49-B145-CA06BB833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780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D012A4-EECC-8D4B-8E0F-44A857F9DF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DFD83-3E0C-474A-A9E1-221AEAE6B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FBDF0-9246-1148-A30F-CBA365BE2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DF55B-2140-BF46-827B-4ACF81012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DE451-D0DA-764C-9332-CEF7F088D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8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59222-A8AB-3144-B319-33CCFA5A0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CDDA7-F1D9-5B4D-8F90-CB952E1F7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6B048-D163-1A48-A55B-34946CFB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080D5-5E54-A544-9536-86ED2BE41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86FC2-E533-7F46-8DEC-FF599A61C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1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0533A-2534-4F4E-8A92-0DEA0EC49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F3EEDE-9A12-B740-A0EF-0EF8579D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02997-487A-1640-A969-89E6DCCAB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61A65-5E12-AC46-9A6D-99488D109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BEE9D-A41A-174D-ABE8-2DD345F51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28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ABBE-A8BC-E940-9E48-D0A65A502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83977-4DBC-F94A-8B94-F6D6A0C76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A1BB18-18DC-D146-BAD6-849360558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490FF-21A7-A445-A16E-A560B556A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C4D9E-842E-974C-97FB-54F210DB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3B765-1B2A-A949-B1F7-0D3131916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048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4669B-3F9C-CC45-92CB-63DC24F35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E36E81-8944-D646-B91F-0765128D5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0C4A9E-C48F-B641-880C-2977A356F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52AD4D-011A-C64D-B3F8-BF512A2A4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18663-48BE-D440-9CBD-9C75120CDD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21217-67E9-F54A-8BCD-E18517B3D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58CFED-5173-AC4E-898E-4836F95BE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13FD75-7265-8C4C-891F-1F5186148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663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D4047-44D6-2D42-BCF9-43FAA520D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92FC64-CB52-3A45-BF86-BFB84F66A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674054-C082-E644-B5EF-70A1D3279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9256C7-0C72-E645-835F-D7822CDC9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110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769544-93BF-7F43-B9DE-7F85A0EC1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8DA276-BBDE-F241-8363-FA23854B2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D2E16-A616-EB41-A346-5FD25AE21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80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6B863-6096-8740-90AA-513835BCB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DD114-E465-C040-9E2E-3EF16EDCD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0B32D-2049-614D-9740-07D7E64C3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687CA6-5AB7-774A-AE8C-B8BC03996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E8D247-4704-1B43-93EB-78944280F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F8CC0-BE1F-EC4F-8381-702358F09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33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69BA9-6446-4747-BEF9-CD4E4C05D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E0DAF1-7C0A-CC4C-975F-2123D37FAD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39B76C-BA27-FC4D-A212-4252D9025E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4AFA6C-7D4A-CA49-ADE1-EB2019227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387FF-D364-6140-92CD-8198E39AC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77276-B1E6-5348-86D2-4D606C0E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01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A4CC73-70E7-E241-A80A-FB6B3C93E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F2C4B-34DD-F54E-8A82-EFF7DA24D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802BD-A671-0E4A-BCA8-8398734FD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20748-6FB3-9C40-A4E9-A74FC3B37C9A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138FE-50D8-3B4A-95AD-AAD16EB8D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4ECC4-5D1F-DC4F-9F66-27215D3FF2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4EAE0-1964-5244-B1E4-7A026FE7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82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BlackRock" TargetMode="External"/><Relationship Id="rId3" Type="http://schemas.openxmlformats.org/officeDocument/2006/relationships/hyperlink" Target="https://en.wikipedia.org/wiki/Charles_Schwab_Corporation" TargetMode="External"/><Relationship Id="rId7" Type="http://schemas.openxmlformats.org/officeDocument/2006/relationships/hyperlink" Target="https://en.wikipedia.org/wiki/Personal_Capital" TargetMode="External"/><Relationship Id="rId2" Type="http://schemas.openxmlformats.org/officeDocument/2006/relationships/hyperlink" Target="https://en.wikipedia.org/wiki/The_Vanguard_Group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Wealthfront" TargetMode="External"/><Relationship Id="rId5" Type="http://schemas.openxmlformats.org/officeDocument/2006/relationships/hyperlink" Target="https://en.wikipedia.org/wiki/Betterment_(company)" TargetMode="External"/><Relationship Id="rId4" Type="http://schemas.openxmlformats.org/officeDocument/2006/relationships/hyperlink" Target="https://en.wikipedia.org/wiki/TD_Ameritrade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B03A6AE-8CA6-5D4D-8FF9-C27F242AB9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6832" y="4089401"/>
            <a:ext cx="3598336" cy="1655762"/>
          </a:xfrm>
        </p:spPr>
        <p:txBody>
          <a:bodyPr/>
          <a:lstStyle/>
          <a:p>
            <a:r>
              <a:rPr lang="en-US" dirty="0"/>
              <a:t>Fintech homework1</a:t>
            </a:r>
          </a:p>
          <a:p>
            <a:r>
              <a:rPr lang="en-US" dirty="0"/>
              <a:t>Weiqing Wang</a:t>
            </a:r>
          </a:p>
          <a:p>
            <a:r>
              <a:rPr lang="en-US" dirty="0"/>
              <a:t>9/5/2019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565F4E-7D07-634A-9BE3-269131E922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82" t="33713" r="11251" b="34582"/>
          <a:stretch/>
        </p:blipFill>
        <p:spPr>
          <a:xfrm>
            <a:off x="2556932" y="1009246"/>
            <a:ext cx="6434667" cy="12361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1D1F1C-BDC5-2542-A310-51842CDF523E}"/>
              </a:ext>
            </a:extLst>
          </p:cNvPr>
          <p:cNvSpPr txBox="1"/>
          <p:nvPr/>
        </p:nvSpPr>
        <p:spPr>
          <a:xfrm>
            <a:off x="6570134" y="2245379"/>
            <a:ext cx="38820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⏤⏤rise of </a:t>
            </a:r>
            <a:r>
              <a:rPr lang="en-US" sz="2800" dirty="0" err="1"/>
              <a:t>robo</a:t>
            </a:r>
            <a:r>
              <a:rPr lang="en-US" sz="2800" dirty="0"/>
              <a:t>-advisors</a:t>
            </a:r>
          </a:p>
        </p:txBody>
      </p:sp>
    </p:spTree>
    <p:extLst>
      <p:ext uri="{BB962C8B-B14F-4D97-AF65-F5344CB8AC3E}">
        <p14:creationId xmlns:p14="http://schemas.microsoft.com/office/powerpoint/2010/main" val="1033330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0AF32-CE54-F84E-B805-6AA73DE9891B}"/>
              </a:ext>
            </a:extLst>
          </p:cNvPr>
          <p:cNvSpPr txBox="1">
            <a:spLocks/>
          </p:cNvSpPr>
          <p:nvPr/>
        </p:nvSpPr>
        <p:spPr>
          <a:xfrm>
            <a:off x="838200" y="366379"/>
            <a:ext cx="10515600" cy="73090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Landscape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E5555C-13DA-B94B-9347-399FC6F5E5A9}"/>
              </a:ext>
            </a:extLst>
          </p:cNvPr>
          <p:cNvSpPr/>
          <p:nvPr/>
        </p:nvSpPr>
        <p:spPr>
          <a:xfrm>
            <a:off x="681166" y="1660606"/>
            <a:ext cx="31664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 dirty="0"/>
              <a:t>Trends and Innovations: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A7147D-A8C1-484F-8D56-07CA861F32AF}"/>
              </a:ext>
            </a:extLst>
          </p:cNvPr>
          <p:cNvSpPr txBox="1"/>
          <p:nvPr/>
        </p:nvSpPr>
        <p:spPr>
          <a:xfrm>
            <a:off x="1024597" y="2457314"/>
            <a:ext cx="101428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Big finance companies also followed to add </a:t>
            </a:r>
            <a:r>
              <a:rPr lang="en-US" sz="2400" dirty="0" err="1"/>
              <a:t>robo</a:t>
            </a:r>
            <a:r>
              <a:rPr lang="en-US" sz="2400" dirty="0"/>
              <a:t>-advisors to their traditional financial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Low </a:t>
            </a:r>
            <a:r>
              <a:rPr lang="en-US" sz="2400" dirty="0" err="1"/>
              <a:t>robo</a:t>
            </a:r>
            <a:r>
              <a:rPr lang="en-US" sz="2400" dirty="0"/>
              <a:t>-advisory fee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Hybrid Human-Tech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Mobile Capacity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711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D1CC0-1E52-3044-BF85-F076893083AA}"/>
              </a:ext>
            </a:extLst>
          </p:cNvPr>
          <p:cNvSpPr txBox="1">
            <a:spLocks/>
          </p:cNvSpPr>
          <p:nvPr/>
        </p:nvSpPr>
        <p:spPr>
          <a:xfrm>
            <a:off x="838200" y="366379"/>
            <a:ext cx="10515600" cy="73090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Landscape/Results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9D9C2B-E8C9-7245-9110-5687C1CE782D}"/>
              </a:ext>
            </a:extLst>
          </p:cNvPr>
          <p:cNvSpPr/>
          <p:nvPr/>
        </p:nvSpPr>
        <p:spPr>
          <a:xfrm>
            <a:off x="681166" y="1660606"/>
            <a:ext cx="42003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 dirty="0"/>
              <a:t>Other Robo-Advisor Companies: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407238A-E6DF-3749-A9AA-CBCA25CCA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456761"/>
              </p:ext>
            </p:extLst>
          </p:nvPr>
        </p:nvGraphicFramePr>
        <p:xfrm>
          <a:off x="2321169" y="2500533"/>
          <a:ext cx="7540283" cy="3379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4082949">
                  <a:extLst>
                    <a:ext uri="{9D8B030D-6E8A-4147-A177-3AD203B41FA5}">
                      <a16:colId xmlns:a16="http://schemas.microsoft.com/office/drawing/2014/main" val="1686991500"/>
                    </a:ext>
                  </a:extLst>
                </a:gridCol>
                <a:gridCol w="3457334">
                  <a:extLst>
                    <a:ext uri="{9D8B030D-6E8A-4147-A177-3AD203B41FA5}">
                      <a16:colId xmlns:a16="http://schemas.microsoft.com/office/drawing/2014/main" val="1038837762"/>
                    </a:ext>
                  </a:extLst>
                </a:gridCol>
              </a:tblGrid>
              <a:tr h="422470"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none" strike="noStrike">
                          <a:effectLst/>
                        </a:rPr>
                        <a:t>Company</a:t>
                      </a:r>
                      <a:endParaRPr lang="en-US" sz="2200" b="1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none" strike="noStrike">
                          <a:effectLst/>
                        </a:rPr>
                        <a:t>Asset Under Management</a:t>
                      </a:r>
                      <a:endParaRPr lang="en-US" sz="2200" b="1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3870598"/>
                  </a:ext>
                </a:extLst>
              </a:tr>
              <a:tr h="422470"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sng" strike="noStrike">
                          <a:effectLst/>
                          <a:hlinkClick r:id="rId2" tooltip="The Vanguard Group"/>
                        </a:rPr>
                        <a:t>The Vanguard Group</a:t>
                      </a:r>
                      <a:endParaRPr lang="en-US" sz="22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none" strike="noStrike">
                          <a:effectLst/>
                        </a:rPr>
                        <a:t>$83 billion</a:t>
                      </a:r>
                      <a:endParaRPr lang="en-US" sz="22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4033785"/>
                  </a:ext>
                </a:extLst>
              </a:tr>
              <a:tr h="422470"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sng" strike="noStrike">
                          <a:effectLst/>
                          <a:hlinkClick r:id="rId3" tooltip="Charles Schwab Corporation"/>
                        </a:rPr>
                        <a:t>Charles Schwab Corporation</a:t>
                      </a:r>
                      <a:endParaRPr lang="en-US" sz="22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none" strike="noStrike">
                          <a:effectLst/>
                        </a:rPr>
                        <a:t>$33 billion</a:t>
                      </a:r>
                      <a:endParaRPr lang="en-US" sz="22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77053939"/>
                  </a:ext>
                </a:extLst>
              </a:tr>
              <a:tr h="422470"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sng" strike="noStrike">
                          <a:effectLst/>
                          <a:hlinkClick r:id="rId4" tooltip="TD Ameritrade"/>
                        </a:rPr>
                        <a:t>TD Ameritrade</a:t>
                      </a:r>
                      <a:endParaRPr lang="en-US" sz="22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none" strike="noStrike">
                          <a:effectLst/>
                        </a:rPr>
                        <a:t>$20 billion</a:t>
                      </a:r>
                      <a:endParaRPr lang="en-US" sz="22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6594018"/>
                  </a:ext>
                </a:extLst>
              </a:tr>
              <a:tr h="422470"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sng" strike="noStrike">
                          <a:effectLst/>
                          <a:hlinkClick r:id="rId5" tooltip="Betterment (company)"/>
                        </a:rPr>
                        <a:t>Betterment</a:t>
                      </a:r>
                      <a:endParaRPr lang="en-US" sz="22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none" strike="noStrike">
                          <a:effectLst/>
                        </a:rPr>
                        <a:t>$14 billion</a:t>
                      </a:r>
                      <a:endParaRPr lang="en-US" sz="22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01687576"/>
                  </a:ext>
                </a:extLst>
              </a:tr>
              <a:tr h="422470"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sng" strike="noStrike" dirty="0">
                          <a:effectLst/>
                          <a:hlinkClick r:id="rId6" tooltip="Wealthfront"/>
                        </a:rPr>
                        <a:t>Wealthfront</a:t>
                      </a:r>
                      <a:endParaRPr lang="en-US" sz="22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none" strike="noStrike">
                          <a:effectLst/>
                        </a:rPr>
                        <a:t>$11 billion</a:t>
                      </a:r>
                      <a:endParaRPr lang="en-US" sz="22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88331443"/>
                  </a:ext>
                </a:extLst>
              </a:tr>
              <a:tr h="422470"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sng" strike="noStrike">
                          <a:effectLst/>
                          <a:hlinkClick r:id="rId7" tooltip="Personal Capital"/>
                        </a:rPr>
                        <a:t>Personal Capital</a:t>
                      </a:r>
                      <a:endParaRPr lang="en-US" sz="22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none" strike="noStrike">
                          <a:effectLst/>
                        </a:rPr>
                        <a:t>$8 billion</a:t>
                      </a:r>
                      <a:endParaRPr lang="en-US" sz="22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0288162"/>
                  </a:ext>
                </a:extLst>
              </a:tr>
              <a:tr h="422470"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sng" strike="noStrike">
                          <a:effectLst/>
                          <a:hlinkClick r:id="rId8" tooltip="BlackRock"/>
                        </a:rPr>
                        <a:t>FutureAdvisor by BlackRock</a:t>
                      </a:r>
                      <a:endParaRPr lang="en-US" sz="22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u="none" strike="noStrike" dirty="0">
                          <a:effectLst/>
                        </a:rPr>
                        <a:t>$1 billion</a:t>
                      </a:r>
                      <a:endParaRPr lang="en-US" sz="2200" b="0" i="0" u="none" strike="noStrike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61218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5411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D61C4-735A-AE41-AEF1-CEFCF2D8D7A6}"/>
              </a:ext>
            </a:extLst>
          </p:cNvPr>
          <p:cNvSpPr txBox="1">
            <a:spLocks/>
          </p:cNvSpPr>
          <p:nvPr/>
        </p:nvSpPr>
        <p:spPr>
          <a:xfrm>
            <a:off x="838200" y="366379"/>
            <a:ext cx="10515600" cy="73090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Recommendations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F0B6DB-9486-1149-A20D-466AA0B82BFE}"/>
              </a:ext>
            </a:extLst>
          </p:cNvPr>
          <p:cNvSpPr txBox="1"/>
          <p:nvPr/>
        </p:nvSpPr>
        <p:spPr>
          <a:xfrm>
            <a:off x="1871002" y="1536174"/>
            <a:ext cx="896580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Explore more areas of investment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Offering more investment products can achieve potentially higher returns and attract more high-net-worth individuals who can tolerate more risk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Technology needed: algorithmic trading, AI and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6091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802E6-D6FB-4646-9A99-39888E908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260" y="312258"/>
            <a:ext cx="7484540" cy="13641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/>
              <a:t>Overview and Origin: </a:t>
            </a:r>
            <a:r>
              <a:rPr lang="en-US" sz="3600" b="1" dirty="0" err="1"/>
              <a:t>Wealthfront</a:t>
            </a:r>
            <a:endParaRPr 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2F6877-EB11-F141-AA90-4CED2657234B}"/>
              </a:ext>
            </a:extLst>
          </p:cNvPr>
          <p:cNvSpPr txBox="1"/>
          <p:nvPr/>
        </p:nvSpPr>
        <p:spPr>
          <a:xfrm>
            <a:off x="761987" y="2075818"/>
            <a:ext cx="5988154" cy="18527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founded by </a:t>
            </a:r>
            <a:r>
              <a:rPr lang="en-US" b="1" dirty="0"/>
              <a:t>Andy </a:t>
            </a:r>
            <a:r>
              <a:rPr lang="en-US" b="1" dirty="0" err="1"/>
              <a:t>Rachleff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/>
              <a:t>Dan Carroll </a:t>
            </a:r>
            <a:r>
              <a:rPr lang="en-US" dirty="0"/>
              <a:t>in 2008.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finished series G funding in 2018, raising  $75 million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$11 billion asset under management as of Jan 2019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A9E982-A4DD-7E44-A83B-7BBC159FAD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37" r="20272" b="-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4C995C-B824-2F4E-8020-DC3A7EAF0C76}"/>
              </a:ext>
            </a:extLst>
          </p:cNvPr>
          <p:cNvSpPr txBox="1"/>
          <p:nvPr/>
        </p:nvSpPr>
        <p:spPr>
          <a:xfrm>
            <a:off x="440260" y="4327951"/>
            <a:ext cx="6485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Andy: saw a need to democratize access to sophisticated investment products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CBF2F8-8EAF-D042-B7F4-8D9D47196902}"/>
              </a:ext>
            </a:extLst>
          </p:cNvPr>
          <p:cNvSpPr txBox="1"/>
          <p:nvPr/>
        </p:nvSpPr>
        <p:spPr>
          <a:xfrm>
            <a:off x="440260" y="5223359"/>
            <a:ext cx="6485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Dan: it’s clear that most people don’t have access to good financial advice</a:t>
            </a:r>
          </a:p>
        </p:txBody>
      </p:sp>
    </p:spTree>
    <p:extLst>
      <p:ext uri="{BB962C8B-B14F-4D97-AF65-F5344CB8AC3E}">
        <p14:creationId xmlns:p14="http://schemas.microsoft.com/office/powerpoint/2010/main" val="3838082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38E3C-8D14-0E42-8965-975AB53DC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Business Activities</a:t>
            </a:r>
            <a:endParaRPr lang="en-US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03703-74C7-4543-A07A-7F73EECA7032}"/>
              </a:ext>
            </a:extLst>
          </p:cNvPr>
          <p:cNvSpPr txBox="1"/>
          <p:nvPr/>
        </p:nvSpPr>
        <p:spPr>
          <a:xfrm>
            <a:off x="838200" y="1364193"/>
            <a:ext cx="106426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Problem:</a:t>
            </a:r>
          </a:p>
          <a:p>
            <a:endParaRPr lang="en-US" dirty="0"/>
          </a:p>
          <a:p>
            <a:r>
              <a:rPr lang="en-US" sz="2000" dirty="0"/>
              <a:t>financial advice is expensive to get and most of people don't have access to good financial products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5661D3-DB91-AA42-9272-DE41E4D1A535}"/>
              </a:ext>
            </a:extLst>
          </p:cNvPr>
          <p:cNvSpPr txBox="1"/>
          <p:nvPr/>
        </p:nvSpPr>
        <p:spPr>
          <a:xfrm>
            <a:off x="838200" y="2718860"/>
            <a:ext cx="10642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/>
              <a:t>Cutomers</a:t>
            </a:r>
            <a:r>
              <a:rPr lang="en-US" sz="2400" u="sng" dirty="0"/>
              <a:t>:</a:t>
            </a:r>
          </a:p>
          <a:p>
            <a:endParaRPr lang="en-US" dirty="0"/>
          </a:p>
          <a:p>
            <a:r>
              <a:rPr lang="en-US" dirty="0" err="1"/>
              <a:t>millenials</a:t>
            </a:r>
            <a:r>
              <a:rPr lang="en-US" dirty="0"/>
              <a:t> who are accustomed to managing their daily lives through their smartphones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E469C4-9FA2-7045-89DF-2B71963C8032}"/>
              </a:ext>
            </a:extLst>
          </p:cNvPr>
          <p:cNvSpPr txBox="1"/>
          <p:nvPr/>
        </p:nvSpPr>
        <p:spPr>
          <a:xfrm>
            <a:off x="838200" y="4201145"/>
            <a:ext cx="10642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Technology:</a:t>
            </a:r>
          </a:p>
          <a:p>
            <a:endParaRPr lang="en-US" dirty="0"/>
          </a:p>
          <a:p>
            <a:r>
              <a:rPr lang="en-US" dirty="0"/>
              <a:t>Uses Artificial </a:t>
            </a:r>
            <a:r>
              <a:rPr lang="en-US" dirty="0" err="1"/>
              <a:t>Intelligenece</a:t>
            </a:r>
            <a:r>
              <a:rPr lang="en-US" dirty="0"/>
              <a:t> (AI) to empower the automated investment advisor</a:t>
            </a:r>
          </a:p>
        </p:txBody>
      </p:sp>
    </p:spTree>
    <p:extLst>
      <p:ext uri="{BB962C8B-B14F-4D97-AF65-F5344CB8AC3E}">
        <p14:creationId xmlns:p14="http://schemas.microsoft.com/office/powerpoint/2010/main" val="3197264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2D1E7A0-D86E-6A42-ADD5-AA63DEB5E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374650"/>
            <a:ext cx="5829300" cy="610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124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098993-3AD8-EF4A-A914-4EBDB0C27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424" y="406686"/>
            <a:ext cx="5385643" cy="645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05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A2DA464-B125-6F44-A2DB-832B999B0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50" y="1766961"/>
            <a:ext cx="58547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3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780518-B72B-3C48-99EA-7AEAFB1AF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900" y="2165350"/>
            <a:ext cx="61722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530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A0673F-88F9-D44A-9D7E-3136683AC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497" y="438318"/>
            <a:ext cx="8033005" cy="641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167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4973BC-F620-6149-AF0C-EB1941451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611462"/>
            <a:ext cx="11023600" cy="524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20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227</Words>
  <Application>Microsoft Macintosh PowerPoint</Application>
  <PresentationFormat>Widescreen</PresentationFormat>
  <Paragraphs>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Overview and Origin: Wealthfront</vt:lpstr>
      <vt:lpstr>Business Activities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Weiqing Wang</dc:creator>
  <cp:lastModifiedBy>Weiqing Wang</cp:lastModifiedBy>
  <cp:revision>9</cp:revision>
  <dcterms:created xsi:type="dcterms:W3CDTF">2019-09-03T17:27:49Z</dcterms:created>
  <dcterms:modified xsi:type="dcterms:W3CDTF">2019-09-03T19:01:44Z</dcterms:modified>
</cp:coreProperties>
</file>